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0" r:id="rId2"/>
    <p:sldId id="267" r:id="rId3"/>
    <p:sldId id="270" r:id="rId4"/>
    <p:sldId id="268" r:id="rId5"/>
    <p:sldId id="269" r:id="rId6"/>
    <p:sldId id="271" r:id="rId7"/>
    <p:sldId id="272" r:id="rId8"/>
    <p:sldId id="273" r:id="rId9"/>
    <p:sldId id="274" r:id="rId10"/>
    <p:sldId id="275" r:id="rId11"/>
  </p:sldIdLst>
  <p:sldSz cx="9144000" cy="6858000" type="screen4x3"/>
  <p:notesSz cx="6796088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7112" autoAdjust="0"/>
    <p:restoredTop sz="95183" autoAdjust="0"/>
  </p:normalViewPr>
  <p:slideViewPr>
    <p:cSldViewPr>
      <p:cViewPr varScale="1">
        <p:scale>
          <a:sx n="87" d="100"/>
          <a:sy n="87" d="100"/>
        </p:scale>
        <p:origin x="4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28"/>
    </p:cViewPr>
  </p:sorterViewPr>
  <p:notesViewPr>
    <p:cSldViewPr>
      <p:cViewPr varScale="1">
        <p:scale>
          <a:sx n="61" d="100"/>
          <a:sy n="61" d="100"/>
        </p:scale>
        <p:origin x="-1608" y="-8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544" y="0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AE72749-521E-42EE-906C-A286B2A34722}" type="datetimeFigureOut">
              <a:rPr lang="en-US"/>
              <a:pPr>
                <a:defRPr/>
              </a:pPr>
              <a:t>11-Jul-16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544" y="9428583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47E3255-BFE6-4688-8F41-A6C5DF828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419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544" y="0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CB91760-82F3-45BF-91C7-9CC7675E4C60}" type="datetimeFigureOut">
              <a:rPr lang="en-US"/>
              <a:pPr>
                <a:defRPr/>
              </a:pPr>
              <a:t>11-Jul-16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609" y="4715154"/>
            <a:ext cx="54368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544" y="9428583"/>
            <a:ext cx="2944971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EE19892-8FEC-4E44-B224-9FCB00CE2F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63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57FFE0-D723-459F-8D92-5295823131A7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38812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2B1AD8-3508-4005-8FCC-6965848F3962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45550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2B1AD8-3508-4005-8FCC-6965848F3962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13001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2B1AD8-3508-4005-8FCC-6965848F3962}" type="slidenum">
              <a:rPr lang="en-US" smtClean="0"/>
              <a:pPr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11633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2B1AD8-3508-4005-8FCC-6965848F3962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70176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2B1AD8-3508-4005-8FCC-6965848F3962}" type="slidenum">
              <a:rPr lang="en-US" smtClean="0"/>
              <a:pPr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61183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CA6FB-6DA0-4AA5-A418-206EF3C09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A8766-9600-4114-8B86-97633C2ADE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831D7-CE63-4693-9FEF-1B3730699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D9276-99B6-411B-9D9D-D04B1D884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B321A-BD49-4940-B354-FD92E5752A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70CC0-28E2-416B-B2CF-16EE64FCFF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3CA55-2987-4B70-99A1-99BBCA76E8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896F7-B016-48BA-9F1A-7B795D23F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31157-4B29-4F13-89DE-D1CF1EB05D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4D06F-9095-47AE-BBDF-0CB7FD881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33DB5-C8A6-404A-B5FA-2F90157DAB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A2A16-E83F-4FCE-813C-4C8409AD2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Strategic Services 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4575175"/>
            <a:ext cx="914400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F3CA580-4561-4018-B1B2-FC72A30B7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7"/>
          <p:cNvSpPr txBox="1">
            <a:spLocks noChangeArrowheads="1"/>
          </p:cNvSpPr>
          <p:nvPr/>
        </p:nvSpPr>
        <p:spPr bwMode="auto">
          <a:xfrm>
            <a:off x="838200" y="4876800"/>
            <a:ext cx="5181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ZA" dirty="0" smtClean="0"/>
              <a:t>Presentation to </a:t>
            </a:r>
            <a:r>
              <a:rPr lang="en-ZA" dirty="0" err="1" smtClean="0"/>
              <a:t>mSCOA</a:t>
            </a:r>
            <a:r>
              <a:rPr lang="en-ZA" dirty="0" smtClean="0"/>
              <a:t> GRAP Workshop</a:t>
            </a:r>
            <a:endParaRPr lang="en-ZA" dirty="0"/>
          </a:p>
          <a:p>
            <a:endParaRPr lang="en-ZA" dirty="0"/>
          </a:p>
          <a:p>
            <a:r>
              <a:rPr lang="en-ZA" dirty="0" smtClean="0"/>
              <a:t>Hannes Dednam – Budget Office</a:t>
            </a:r>
            <a:endParaRPr lang="en-ZA" dirty="0"/>
          </a:p>
        </p:txBody>
      </p:sp>
      <p:sp>
        <p:nvSpPr>
          <p:cNvPr id="2" name="Rectangle 1"/>
          <p:cNvSpPr/>
          <p:nvPr/>
        </p:nvSpPr>
        <p:spPr>
          <a:xfrm>
            <a:off x="457200" y="762000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 sz="3600" b="1" dirty="0" smtClean="0"/>
              <a:t>EKURHULENI’S MODEL TO IMPLEMENT SCOA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438400"/>
            <a:ext cx="8229600" cy="1143000"/>
          </a:xfrm>
        </p:spPr>
        <p:txBody>
          <a:bodyPr/>
          <a:lstStyle/>
          <a:p>
            <a:r>
              <a:rPr lang="en-US" sz="3600" b="1" dirty="0" smtClean="0"/>
              <a:t>THANK YOU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5878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/>
          <p:cNvSpPr>
            <a:spLocks noChangeArrowheads="1"/>
          </p:cNvSpPr>
          <p:nvPr/>
        </p:nvSpPr>
        <p:spPr bwMode="auto">
          <a:xfrm>
            <a:off x="533400" y="0"/>
            <a:ext cx="7858125" cy="11811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99"/>
              </a:buClr>
            </a:pPr>
            <a:endParaRPr lang="en-US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1447800" y="1447800"/>
            <a:ext cx="5410200" cy="37623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t" anchorCtr="0"/>
          <a:lstStyle/>
          <a:p>
            <a:pPr>
              <a:spcBef>
                <a:spcPts val="600"/>
              </a:spcBef>
              <a:buClr>
                <a:srgbClr val="000099"/>
              </a:buClr>
            </a:pPr>
            <a:endParaRPr lang="en-US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2" y="38100"/>
            <a:ext cx="8229600" cy="1143000"/>
          </a:xfrm>
        </p:spPr>
        <p:txBody>
          <a:bodyPr/>
          <a:lstStyle/>
          <a:p>
            <a:r>
              <a:rPr lang="en-US" sz="3600" b="1" dirty="0" smtClean="0"/>
              <a:t>BACKGROUND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8145" y="1181100"/>
            <a:ext cx="7863380" cy="54483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EMM  - a pilot metro.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When did EMM start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 did we get approval of CM and Councilors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Start to identify new votes on SCOA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One-on-one approach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Dedicated official for SCOA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/>
          <p:cNvSpPr>
            <a:spLocks noChangeArrowheads="1"/>
          </p:cNvSpPr>
          <p:nvPr/>
        </p:nvSpPr>
        <p:spPr bwMode="auto">
          <a:xfrm>
            <a:off x="533400" y="0"/>
            <a:ext cx="7858125" cy="11811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99"/>
              </a:buClr>
            </a:pPr>
            <a:endParaRPr lang="en-US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1447800" y="1447800"/>
            <a:ext cx="5410200" cy="37623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t" anchorCtr="0"/>
          <a:lstStyle/>
          <a:p>
            <a:pPr>
              <a:spcBef>
                <a:spcPts val="600"/>
              </a:spcBef>
              <a:buClr>
                <a:srgbClr val="000099"/>
              </a:buClr>
            </a:pPr>
            <a:endParaRPr lang="en-US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2" y="38100"/>
            <a:ext cx="8229600" cy="1143000"/>
          </a:xfrm>
        </p:spPr>
        <p:txBody>
          <a:bodyPr/>
          <a:lstStyle/>
          <a:p>
            <a:r>
              <a:rPr lang="en-US" sz="3600" b="1" dirty="0" smtClean="0"/>
              <a:t>BACKGROUND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838200"/>
            <a:ext cx="7863380" cy="54483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What did we </a:t>
            </a:r>
            <a:r>
              <a:rPr lang="en-US" dirty="0" smtClean="0"/>
              <a:t>do ?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Get a core team - Dedicated employees on project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Service Provider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Regular meetings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Ensure ICT network stability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 smtClean="0"/>
              <a:t>Test system before going live.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2194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/>
          <p:cNvSpPr>
            <a:spLocks noChangeArrowheads="1"/>
          </p:cNvSpPr>
          <p:nvPr/>
        </p:nvSpPr>
        <p:spPr bwMode="auto">
          <a:xfrm>
            <a:off x="533400" y="0"/>
            <a:ext cx="7858125" cy="11811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99"/>
              </a:buClr>
            </a:pPr>
            <a:endParaRPr lang="en-US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1447800" y="1447800"/>
            <a:ext cx="5410200" cy="37623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t" anchorCtr="0"/>
          <a:lstStyle/>
          <a:p>
            <a:pPr>
              <a:spcBef>
                <a:spcPts val="600"/>
              </a:spcBef>
              <a:buClr>
                <a:srgbClr val="000099"/>
              </a:buClr>
            </a:pPr>
            <a:endParaRPr lang="en-US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2" y="38100"/>
            <a:ext cx="8229600" cy="1333500"/>
          </a:xfrm>
        </p:spPr>
        <p:txBody>
          <a:bodyPr/>
          <a:lstStyle/>
          <a:p>
            <a:r>
              <a:rPr lang="en-US" sz="3600" b="1" dirty="0" smtClean="0"/>
              <a:t>WHAT HAPPENED </a:t>
            </a:r>
            <a:r>
              <a:rPr lang="en-US" sz="3600" b="1" dirty="0" smtClean="0"/>
              <a:t>DURING / AFTER </a:t>
            </a:r>
            <a:r>
              <a:rPr lang="en-US" sz="3600" b="1" dirty="0" smtClean="0"/>
              <a:t>IMPLEMENTATION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466161"/>
            <a:ext cx="8229600" cy="4525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Inform departments of new vote structure </a:t>
            </a:r>
            <a:r>
              <a:rPr lang="en-US" sz="3200" dirty="0" smtClean="0"/>
              <a:t>(Video’s)</a:t>
            </a:r>
            <a:endParaRPr lang="en-US" sz="3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Correct </a:t>
            </a:r>
            <a:r>
              <a:rPr lang="en-US" dirty="0" smtClean="0"/>
              <a:t>wrong votes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Making sure all systems are integrating to new vote structure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Change Management report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Started with “As Is” business processes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Default codes in segments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Lost of momentum of project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9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/>
          <p:cNvSpPr>
            <a:spLocks noChangeArrowheads="1"/>
          </p:cNvSpPr>
          <p:nvPr/>
        </p:nvSpPr>
        <p:spPr bwMode="auto">
          <a:xfrm>
            <a:off x="533400" y="0"/>
            <a:ext cx="7858125" cy="11811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99"/>
              </a:buClr>
            </a:pPr>
            <a:endParaRPr lang="en-US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1447800" y="1447800"/>
            <a:ext cx="5410200" cy="37623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t" anchorCtr="0"/>
          <a:lstStyle/>
          <a:p>
            <a:pPr>
              <a:spcBef>
                <a:spcPts val="600"/>
              </a:spcBef>
              <a:buClr>
                <a:srgbClr val="000099"/>
              </a:buClr>
            </a:pPr>
            <a:endParaRPr lang="en-US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2" y="38100"/>
            <a:ext cx="8229600" cy="1333500"/>
          </a:xfrm>
        </p:spPr>
        <p:txBody>
          <a:bodyPr/>
          <a:lstStyle/>
          <a:p>
            <a:r>
              <a:rPr lang="en-US" sz="3600" b="1" dirty="0" smtClean="0"/>
              <a:t>WHAT IS PLANS FOR 2016/17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466161"/>
            <a:ext cx="8229600" cy="45259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Refinement of votes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 smtClean="0"/>
              <a:t>Number of votes are wrong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 smtClean="0"/>
              <a:t>Various segments must be completed – currently default numbers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Change Management – involve other departments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New budget on SCOA structure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Upload and testing on NT database</a:t>
            </a:r>
          </a:p>
        </p:txBody>
      </p:sp>
    </p:spTree>
    <p:extLst>
      <p:ext uri="{BB962C8B-B14F-4D97-AF65-F5344CB8AC3E}">
        <p14:creationId xmlns:p14="http://schemas.microsoft.com/office/powerpoint/2010/main" val="388766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/>
          <p:cNvSpPr>
            <a:spLocks noChangeArrowheads="1"/>
          </p:cNvSpPr>
          <p:nvPr/>
        </p:nvSpPr>
        <p:spPr bwMode="auto">
          <a:xfrm>
            <a:off x="533400" y="0"/>
            <a:ext cx="7858125" cy="11811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99"/>
              </a:buClr>
            </a:pPr>
            <a:endParaRPr lang="en-US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1447800" y="1447800"/>
            <a:ext cx="5410200" cy="37623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t" anchorCtr="0"/>
          <a:lstStyle/>
          <a:p>
            <a:pPr>
              <a:spcBef>
                <a:spcPts val="600"/>
              </a:spcBef>
              <a:buClr>
                <a:srgbClr val="000099"/>
              </a:buClr>
            </a:pPr>
            <a:endParaRPr lang="en-US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2" y="38100"/>
            <a:ext cx="8229600" cy="1333500"/>
          </a:xfrm>
        </p:spPr>
        <p:txBody>
          <a:bodyPr/>
          <a:lstStyle/>
          <a:p>
            <a:r>
              <a:rPr lang="en-US" sz="3600" b="1" dirty="0" smtClean="0"/>
              <a:t>WHAT IS PLANS FOR 2016/17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466161"/>
            <a:ext cx="8229600" cy="45259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Work on business processes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Incorporate financial information of Entities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Upgrading of the financial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Improve on Management Reports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Prepare new budget with refined votes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00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486400"/>
          </a:xfrm>
        </p:spPr>
        <p:txBody>
          <a:bodyPr/>
          <a:lstStyle/>
          <a:p>
            <a:r>
              <a:rPr lang="en-US" dirty="0" smtClean="0"/>
              <a:t>Limited resources</a:t>
            </a:r>
          </a:p>
          <a:p>
            <a:r>
              <a:rPr lang="en-US" dirty="0" smtClean="0"/>
              <a:t>Must do proper Change management</a:t>
            </a:r>
          </a:p>
          <a:p>
            <a:r>
              <a:rPr lang="en-US" dirty="0" smtClean="0"/>
              <a:t>Review business processes (position papers by NT)</a:t>
            </a:r>
          </a:p>
          <a:p>
            <a:r>
              <a:rPr lang="en-US" dirty="0" smtClean="0"/>
              <a:t>Reporting format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342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CHALLENGES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486400"/>
          </a:xfrm>
        </p:spPr>
        <p:txBody>
          <a:bodyPr/>
          <a:lstStyle/>
          <a:p>
            <a:r>
              <a:rPr lang="en-US" dirty="0" smtClean="0"/>
              <a:t>Auditor-General involvement and understanding</a:t>
            </a:r>
          </a:p>
          <a:p>
            <a:r>
              <a:rPr lang="en-US" dirty="0" smtClean="0"/>
              <a:t>Training</a:t>
            </a:r>
          </a:p>
          <a:p>
            <a:r>
              <a:rPr lang="en-US" dirty="0" smtClean="0"/>
              <a:t>Comparative information </a:t>
            </a:r>
          </a:p>
          <a:p>
            <a:r>
              <a:rPr lang="en-US" dirty="0" smtClean="0"/>
              <a:t>Changes on </a:t>
            </a:r>
            <a:r>
              <a:rPr lang="en-US" dirty="0" err="1" smtClean="0"/>
              <a:t>mSCOA</a:t>
            </a:r>
            <a:r>
              <a:rPr lang="en-US" dirty="0" smtClean="0"/>
              <a:t> versions</a:t>
            </a:r>
          </a:p>
          <a:p>
            <a:r>
              <a:rPr lang="en-US" dirty="0" smtClean="0"/>
              <a:t>What is compliance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438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CONCLUSION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486400"/>
          </a:xfrm>
        </p:spPr>
        <p:txBody>
          <a:bodyPr/>
          <a:lstStyle/>
          <a:p>
            <a:r>
              <a:rPr lang="en-US" dirty="0" smtClean="0"/>
              <a:t>Did EMM had a model??</a:t>
            </a:r>
          </a:p>
          <a:p>
            <a:r>
              <a:rPr lang="en-US" dirty="0" smtClean="0"/>
              <a:t>Advise to other municipalities</a:t>
            </a:r>
          </a:p>
          <a:p>
            <a:pPr lvl="1"/>
            <a:r>
              <a:rPr lang="en-US" dirty="0" smtClean="0"/>
              <a:t>Start immediately – 01  July 2017 </a:t>
            </a:r>
          </a:p>
          <a:p>
            <a:pPr lvl="1"/>
            <a:r>
              <a:rPr lang="en-US" dirty="0" smtClean="0"/>
              <a:t>Get people with commitment</a:t>
            </a:r>
          </a:p>
          <a:p>
            <a:pPr lvl="1"/>
            <a:r>
              <a:rPr lang="en-US" dirty="0" smtClean="0"/>
              <a:t>Be proud of </a:t>
            </a:r>
            <a:r>
              <a:rPr lang="en-US" dirty="0" err="1" smtClean="0"/>
              <a:t>mSCOA</a:t>
            </a:r>
            <a:endParaRPr lang="en-US" dirty="0" smtClean="0"/>
          </a:p>
          <a:p>
            <a:pPr lvl="1"/>
            <a:r>
              <a:rPr lang="en-US" dirty="0" smtClean="0"/>
              <a:t>Do it right the first time</a:t>
            </a:r>
          </a:p>
          <a:p>
            <a:pPr lvl="1"/>
            <a:r>
              <a:rPr lang="en-US" dirty="0" smtClean="0"/>
              <a:t>Change Management important</a:t>
            </a:r>
          </a:p>
          <a:p>
            <a:pPr lvl="1"/>
            <a:r>
              <a:rPr lang="en-US" dirty="0" smtClean="0"/>
              <a:t>Identify Risk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92294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D77BA75D44BC469ABAE46C07B5E9FF" ma:contentTypeVersion="1" ma:contentTypeDescription="Create a new document." ma:contentTypeScope="" ma:versionID="fe50b6b98f897cf800d4d84fb3dd0e4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E7EEFF-CAE3-4922-8FF5-1D9DB9F4EB14}"/>
</file>

<file path=customXml/itemProps2.xml><?xml version="1.0" encoding="utf-8"?>
<ds:datastoreItem xmlns:ds="http://schemas.openxmlformats.org/officeDocument/2006/customXml" ds:itemID="{D3AEFFFD-4FE1-4575-A8B3-3871D95AE3F7}"/>
</file>

<file path=customXml/itemProps3.xml><?xml version="1.0" encoding="utf-8"?>
<ds:datastoreItem xmlns:ds="http://schemas.openxmlformats.org/officeDocument/2006/customXml" ds:itemID="{90D6A3AA-A36F-4D9B-ACB0-0B328BE3F72D}"/>
</file>

<file path=docProps/app.xml><?xml version="1.0" encoding="utf-8"?>
<Properties xmlns="http://schemas.openxmlformats.org/officeDocument/2006/extended-properties" xmlns:vt="http://schemas.openxmlformats.org/officeDocument/2006/docPropsVTypes">
  <TotalTime>5280</TotalTime>
  <Words>271</Words>
  <Application>Microsoft Office PowerPoint</Application>
  <PresentationFormat>On-screen Show (4:3)</PresentationFormat>
  <Paragraphs>66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Arial Narrow</vt:lpstr>
      <vt:lpstr>Calibri</vt:lpstr>
      <vt:lpstr>Default Design</vt:lpstr>
      <vt:lpstr>PowerPoint Presentation</vt:lpstr>
      <vt:lpstr>BACKGROUND</vt:lpstr>
      <vt:lpstr>BACKGROUND</vt:lpstr>
      <vt:lpstr>WHAT HAPPENED DURING / AFTER IMPLEMENTATION</vt:lpstr>
      <vt:lpstr>WHAT IS PLANS FOR 2016/17</vt:lpstr>
      <vt:lpstr>WHAT IS PLANS FOR 2016/17</vt:lpstr>
      <vt:lpstr>CHALLENGES</vt:lpstr>
      <vt:lpstr>CHALLENGES</vt:lpstr>
      <vt:lpstr>CONCLUSION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Annette van Schalkwyk (Benoni)</dc:creator>
  <cp:lastModifiedBy>Hannes Dednam (Germiston)</cp:lastModifiedBy>
  <cp:revision>455</cp:revision>
  <dcterms:created xsi:type="dcterms:W3CDTF">2009-02-05T12:45:43Z</dcterms:created>
  <dcterms:modified xsi:type="dcterms:W3CDTF">2016-07-11T02:43:22Z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0x010100F6D77BA75D44BC469ABAE46C07B5E9FF</vt:lpwstr>
  </property>
</Properties>
</file>